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8" r:id="rId2"/>
    <p:sldId id="257" r:id="rId3"/>
    <p:sldId id="266" r:id="rId4"/>
    <p:sldId id="270" r:id="rId5"/>
    <p:sldId id="260" r:id="rId6"/>
    <p:sldId id="263" r:id="rId7"/>
    <p:sldId id="258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57EE-908D-4300-90D1-2DFAEB66BE57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77656-3B38-4DDC-B1BE-D0BA25B6CE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96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15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6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798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9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955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7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02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80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2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64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D8E6-14DD-427D-AFD4-1BCF347B40A3}" type="datetimeFigureOut">
              <a:rPr kumimoji="1" lang="ja-JP" altLang="en-US" smtClean="0"/>
              <a:pPr/>
              <a:t>2022/1/31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6727-FA18-439C-A91F-4C44A8E0B36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08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8067" y="613376"/>
            <a:ext cx="10515600" cy="1764121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900" b="1" dirty="0" smtClean="0"/>
              <a:t>在宅看護論実習</a:t>
            </a:r>
            <a:r>
              <a:rPr kumimoji="1" lang="ja-JP" altLang="en-US" sz="4000" b="1" dirty="0" smtClean="0"/>
              <a:t>～自宅実習中の</a:t>
            </a:r>
            <a:r>
              <a:rPr kumimoji="1" lang="en-US" altLang="ja-JP" sz="4000" b="1" dirty="0" smtClean="0"/>
              <a:t>Zoom</a:t>
            </a:r>
            <a:r>
              <a:rPr lang="ja-JP" altLang="en-US" sz="4000" b="1" dirty="0" smtClean="0"/>
              <a:t>学習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/>
              <a:t>　</a:t>
            </a:r>
            <a:r>
              <a:rPr lang="ja-JP" altLang="en-US" sz="4900" b="1" dirty="0" smtClean="0"/>
              <a:t>＜在宅療養中のリスクマネジメント＞</a:t>
            </a:r>
            <a:r>
              <a:rPr lang="ja-JP" altLang="en-US" dirty="0" smtClean="0"/>
              <a:t>　　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863" y="2729132"/>
            <a:ext cx="2432675" cy="3079485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380" y="2892907"/>
            <a:ext cx="1971675" cy="27051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590" y="3123027"/>
            <a:ext cx="2352837" cy="203060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125214" y="5656217"/>
            <a:ext cx="159543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</a:rPr>
              <a:t>転倒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45758" y="6032637"/>
            <a:ext cx="159543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徘徊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617751" y="5351417"/>
            <a:ext cx="159543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誤嚥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5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06437"/>
            <a:ext cx="10515600" cy="61053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１．</a:t>
            </a:r>
            <a:r>
              <a:rPr lang="ja-JP" altLang="en-US" dirty="0" smtClean="0"/>
              <a:t>在宅療養中のリスクとは医療ケアのトラブルである。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２．訪問看護がマネジメントするリスクは訪問看護中の事故や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合併症の発症、医療機器のトラブルである。　　</a:t>
            </a:r>
            <a:r>
              <a:rPr kumimoji="1" lang="ja-JP" altLang="en-US" dirty="0" smtClean="0"/>
              <a:t>　　　　　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　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YES </a:t>
            </a:r>
            <a:r>
              <a:rPr lang="ja-JP" altLang="en-US" dirty="0"/>
              <a:t>か　</a:t>
            </a:r>
            <a:r>
              <a:rPr lang="en-US" altLang="ja-JP" dirty="0"/>
              <a:t>NO</a:t>
            </a:r>
            <a:r>
              <a:rPr lang="ja-JP" altLang="en-US" dirty="0"/>
              <a:t> か　　　　　　　　　　</a:t>
            </a:r>
            <a:r>
              <a:rPr lang="ja-JP" altLang="en-US" dirty="0" smtClean="0"/>
              <a:t>答（</a:t>
            </a:r>
            <a:r>
              <a:rPr lang="ja-JP" altLang="en-US" dirty="0"/>
              <a:t>　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</a:t>
            </a:r>
            <a:r>
              <a:rPr lang="ja-JP" altLang="en-US" dirty="0" smtClean="0"/>
              <a:t>．リスクマネジメントの目標はリスクの発生を無くす事である。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lang="ja-JP" altLang="en-US" dirty="0" smtClean="0"/>
              <a:t> 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</a:t>
            </a:r>
            <a:r>
              <a:rPr lang="ja-JP" altLang="en-US" dirty="0"/>
              <a:t>　</a:t>
            </a:r>
            <a:r>
              <a:rPr lang="ja-JP" altLang="en-US" dirty="0" smtClean="0"/>
              <a:t>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４</a:t>
            </a:r>
            <a:r>
              <a:rPr lang="ja-JP" altLang="en-US" dirty="0" smtClean="0"/>
              <a:t>．災害時の対処は地方自治体の管轄のため、療養者個々の対応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は地域包括支援センターに相談するよう指導する。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  </a:t>
            </a:r>
            <a:r>
              <a:rPr lang="en-US" altLang="ja-JP" dirty="0" smtClean="0"/>
              <a:t>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68527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28469" y="576776"/>
            <a:ext cx="10498068" cy="5866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５</a:t>
            </a:r>
            <a:r>
              <a:rPr kumimoji="1" lang="ja-JP" altLang="en-US" dirty="0" smtClean="0"/>
              <a:t>．認知症高齢者や発達障害、精神疾患の療養者では、消費者被害の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リスクがあり、被害時は</a:t>
            </a:r>
            <a:r>
              <a:rPr lang="ja-JP" altLang="en-US" dirty="0"/>
              <a:t>地域包括支援センターに</a:t>
            </a:r>
            <a:r>
              <a:rPr lang="ja-JP" altLang="en-US" dirty="0" smtClean="0"/>
              <a:t>相談する。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 YES </a:t>
            </a:r>
            <a:r>
              <a:rPr lang="ja-JP" altLang="en-US" dirty="0"/>
              <a:t>か　</a:t>
            </a:r>
            <a:r>
              <a:rPr lang="en-US" altLang="ja-JP" dirty="0"/>
              <a:t>NO</a:t>
            </a:r>
            <a:r>
              <a:rPr lang="ja-JP" altLang="en-US" dirty="0"/>
              <a:t> か　　　　　　　　　</a:t>
            </a:r>
            <a:r>
              <a:rPr lang="ja-JP" altLang="en-US" dirty="0" smtClean="0"/>
              <a:t>  答</a:t>
            </a:r>
            <a:r>
              <a:rPr lang="ja-JP" altLang="en-US" dirty="0"/>
              <a:t>（　　　　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６</a:t>
            </a:r>
            <a:r>
              <a:rPr lang="ja-JP" altLang="en-US" dirty="0"/>
              <a:t>．</a:t>
            </a:r>
            <a:r>
              <a:rPr lang="ja-JP" altLang="en-US" dirty="0" smtClean="0"/>
              <a:t>胃</a:t>
            </a:r>
            <a:r>
              <a:rPr lang="ja-JP" altLang="en-US" dirty="0" err="1" smtClean="0"/>
              <a:t>ろう</a:t>
            </a:r>
            <a:r>
              <a:rPr lang="ja-JP" altLang="en-US" dirty="0" smtClean="0"/>
              <a:t>チューブ抜去時はろう孔が塞がらないよう、一時的に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チューブを挿入しておく。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　　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７．中心静脈栄養のルート内に空気が混入したら、早期の流出を促す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ために点滴速度を早める。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８．</a:t>
            </a:r>
            <a:r>
              <a:rPr lang="ja-JP" altLang="en-US" dirty="0"/>
              <a:t>中心静脈栄養</a:t>
            </a:r>
            <a:r>
              <a:rPr lang="ja-JP" altLang="en-US" dirty="0" smtClean="0"/>
              <a:t>の滴下スピードの誤りでは、高血糖や低血糖への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の対処が求められる。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 </a:t>
            </a:r>
            <a:r>
              <a:rPr lang="en-US" altLang="ja-JP" dirty="0" smtClean="0"/>
              <a:t>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r>
              <a:rPr kumimoji="1" lang="ja-JP" altLang="en-US" sz="2600" dirty="0" smtClean="0"/>
              <a:t>　　　　　　　　　　　　　　</a:t>
            </a:r>
            <a:endParaRPr kumimoji="1"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342582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7789" y="611944"/>
            <a:ext cx="11029071" cy="61124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/>
              <a:t>９</a:t>
            </a:r>
            <a:r>
              <a:rPr kumimoji="1" lang="ja-JP" altLang="en-US" dirty="0" smtClean="0"/>
              <a:t>．</a:t>
            </a:r>
            <a:r>
              <a:rPr lang="ja-JP" altLang="en-US" dirty="0"/>
              <a:t>介護疲労の可能性がある時はレスパイトケアとして、</a:t>
            </a:r>
            <a:r>
              <a:rPr lang="ja-JP" altLang="en-US" dirty="0" smtClean="0"/>
              <a:t>ショートステイの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ja-JP" altLang="en-US" dirty="0" smtClean="0"/>
              <a:t>提案</a:t>
            </a:r>
            <a:r>
              <a:rPr lang="ja-JP" altLang="en-US" dirty="0"/>
              <a:t>もリスクマネジメントである。  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en-US" altLang="ja-JP" dirty="0"/>
              <a:t> YES </a:t>
            </a:r>
            <a:r>
              <a:rPr lang="ja-JP" altLang="en-US" dirty="0"/>
              <a:t>か　</a:t>
            </a:r>
            <a:r>
              <a:rPr lang="en-US" altLang="ja-JP" dirty="0"/>
              <a:t>NO</a:t>
            </a:r>
            <a:r>
              <a:rPr lang="ja-JP" altLang="en-US" dirty="0"/>
              <a:t> か　　　　　　　　　</a:t>
            </a:r>
            <a:r>
              <a:rPr lang="ja-JP" altLang="en-US" dirty="0" smtClean="0"/>
              <a:t>   答</a:t>
            </a:r>
            <a:r>
              <a:rPr lang="ja-JP" altLang="en-US" dirty="0"/>
              <a:t>（　　　　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10</a:t>
            </a:r>
            <a:r>
              <a:rPr lang="ja-JP" altLang="en-US" dirty="0" err="1" smtClean="0"/>
              <a:t>．</a:t>
            </a:r>
            <a:r>
              <a:rPr lang="ja-JP" altLang="en-US" dirty="0"/>
              <a:t>在宅酸素療法中、酸素濃縮器が故障したら訪問看護ステーションに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連絡後、安静にして待つよう指導した。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　　　　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11</a:t>
            </a:r>
            <a:r>
              <a:rPr lang="ja-JP" altLang="en-US" dirty="0" err="1"/>
              <a:t>．</a:t>
            </a:r>
            <a:r>
              <a:rPr lang="ja-JP" altLang="en-US" dirty="0"/>
              <a:t>在宅酸素療法中は、酸素濃縮器が故障した時のためにバックバルブ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マスクを準備する。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</a:t>
            </a:r>
            <a:r>
              <a:rPr lang="en-US" altLang="ja-JP" dirty="0" smtClean="0"/>
              <a:t> 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12</a:t>
            </a:r>
            <a:r>
              <a:rPr lang="ja-JP" altLang="en-US" dirty="0" err="1"/>
              <a:t>．</a:t>
            </a:r>
            <a:r>
              <a:rPr lang="ja-JP" altLang="en-US" dirty="0"/>
              <a:t>在宅酸素療法中のＣＯＤＰ療養者では、誤って高流量の酸素を吸入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すると低酸素血症の恐れがある。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　　 </a:t>
            </a:r>
            <a:r>
              <a:rPr lang="en-US" altLang="ja-JP" dirty="0" smtClean="0"/>
              <a:t>YES </a:t>
            </a:r>
            <a:r>
              <a:rPr lang="ja-JP" altLang="en-US" dirty="0" smtClean="0"/>
              <a:t>か　</a:t>
            </a:r>
            <a:r>
              <a:rPr lang="en-US" altLang="ja-JP" dirty="0" smtClean="0"/>
              <a:t>NO</a:t>
            </a:r>
            <a:r>
              <a:rPr lang="ja-JP" altLang="en-US" dirty="0" smtClean="0"/>
              <a:t> か　　　　　　　　　　答（　　　　　） </a:t>
            </a:r>
            <a:r>
              <a:rPr kumimoji="1" lang="ja-JP" altLang="en-US" sz="2600" dirty="0" smtClean="0"/>
              <a:t>　　　　　　　　　　　　　　</a:t>
            </a:r>
            <a:endParaRPr kumimoji="1" lang="en-US" altLang="ja-JP" sz="2600" dirty="0" smtClean="0"/>
          </a:p>
        </p:txBody>
      </p:sp>
    </p:spTree>
    <p:extLst>
      <p:ext uri="{BB962C8B-B14F-4D97-AF65-F5344CB8AC3E}">
        <p14:creationId xmlns:p14="http://schemas.microsoft.com/office/powerpoint/2010/main" val="70740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72197" y="337624"/>
            <a:ext cx="10972800" cy="60209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13</a:t>
            </a:r>
            <a:r>
              <a:rPr lang="ja-JP" altLang="en-US" sz="2400" dirty="0" err="1" smtClean="0"/>
              <a:t>．</a:t>
            </a:r>
            <a:r>
              <a:rPr lang="ja-JP" altLang="en-US" sz="2400" dirty="0" smtClean="0"/>
              <a:t>気管切開での在宅人工呼吸療法にファイティングが起こったら、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至急在宅医か訪問看護師に連絡し、指示を待つ。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</a:t>
            </a:r>
            <a:r>
              <a:rPr lang="en-US" altLang="ja-JP" sz="2400" dirty="0" smtClean="0"/>
              <a:t> YES </a:t>
            </a:r>
            <a:r>
              <a:rPr lang="ja-JP" altLang="en-US" sz="2400" dirty="0" smtClean="0"/>
              <a:t>か　</a:t>
            </a:r>
            <a:r>
              <a:rPr lang="en-US" altLang="ja-JP" sz="2400" dirty="0" smtClean="0"/>
              <a:t>NO</a:t>
            </a:r>
            <a:r>
              <a:rPr lang="ja-JP" altLang="en-US" sz="2400" dirty="0" smtClean="0"/>
              <a:t> か　　　　　　　　　　答（　　　　）</a:t>
            </a:r>
            <a:r>
              <a:rPr lang="en-US" altLang="ja-JP" sz="2400" dirty="0" smtClean="0"/>
              <a:t> </a:t>
            </a:r>
          </a:p>
          <a:p>
            <a:pPr marL="0" indent="0">
              <a:buNone/>
            </a:pP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14</a:t>
            </a:r>
            <a:r>
              <a:rPr kumimoji="1" lang="ja-JP" altLang="en-US" sz="2400" dirty="0" err="1" smtClean="0"/>
              <a:t>．</a:t>
            </a:r>
            <a:r>
              <a:rPr kumimoji="1" lang="ja-JP" altLang="en-US" sz="2400" dirty="0" smtClean="0"/>
              <a:t>気管切開での</a:t>
            </a:r>
            <a:r>
              <a:rPr lang="ja-JP" altLang="en-US" sz="2400" dirty="0" smtClean="0"/>
              <a:t>在宅人工呼吸療法中に停電が起こったら、すぐに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バックバルブマスクで補助呼吸を行う。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</a:t>
            </a:r>
            <a:r>
              <a:rPr lang="en-US" altLang="ja-JP" sz="2400" dirty="0" smtClean="0"/>
              <a:t> YES </a:t>
            </a:r>
            <a:r>
              <a:rPr lang="ja-JP" altLang="en-US" sz="2400" dirty="0" smtClean="0"/>
              <a:t>か　</a:t>
            </a:r>
            <a:r>
              <a:rPr lang="en-US" altLang="ja-JP" sz="2400" dirty="0" smtClean="0"/>
              <a:t>NO</a:t>
            </a:r>
            <a:r>
              <a:rPr lang="ja-JP" altLang="en-US" sz="2400" dirty="0" smtClean="0"/>
              <a:t> か　　　　　　　　　　答（　　　　） 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sz="2400" dirty="0" smtClean="0"/>
          </a:p>
          <a:p>
            <a:pPr marL="514350" indent="-514350">
              <a:buAutoNum type="arabicPeriod" startAt="15"/>
            </a:pPr>
            <a:r>
              <a:rPr lang="ja-JP" altLang="en-US" sz="2400" dirty="0" smtClean="0"/>
              <a:t> ＮＰＰＶ</a:t>
            </a:r>
            <a:r>
              <a:rPr lang="ja-JP" altLang="en-US" sz="2400" dirty="0"/>
              <a:t>で自発呼吸と同調せずアラームが鳴ったら、</a:t>
            </a:r>
            <a:r>
              <a:rPr lang="ja-JP" altLang="en-US" sz="2400" dirty="0" smtClean="0"/>
              <a:t>酸素流量を増やす。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　</a:t>
            </a:r>
            <a:r>
              <a:rPr lang="en-US" altLang="ja-JP" sz="2400" dirty="0"/>
              <a:t> YES </a:t>
            </a:r>
            <a:r>
              <a:rPr lang="ja-JP" altLang="en-US" sz="2400" dirty="0"/>
              <a:t>か　</a:t>
            </a:r>
            <a:r>
              <a:rPr lang="en-US" altLang="ja-JP" sz="2400" dirty="0"/>
              <a:t>NO</a:t>
            </a:r>
            <a:r>
              <a:rPr lang="ja-JP" altLang="en-US" sz="2400" dirty="0"/>
              <a:t> か　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en-US" altLang="ja-JP" sz="2400" dirty="0" smtClean="0"/>
              <a:t>16.</a:t>
            </a:r>
            <a:r>
              <a:rPr lang="ja-JP" altLang="en-US" sz="2400" dirty="0" smtClean="0"/>
              <a:t> ＮＰＰＶでマスクがずれてアラームが鳴ったら、酸</a:t>
            </a:r>
            <a:r>
              <a:rPr lang="ja-JP" altLang="en-US" sz="2400" dirty="0"/>
              <a:t>素量を増やす。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　　　　</a:t>
            </a:r>
            <a:r>
              <a:rPr lang="en-US" altLang="ja-JP" sz="2400" dirty="0" smtClean="0"/>
              <a:t>YES </a:t>
            </a:r>
            <a:r>
              <a:rPr lang="ja-JP" altLang="en-US" sz="2400" dirty="0" smtClean="0"/>
              <a:t>か　</a:t>
            </a:r>
            <a:r>
              <a:rPr lang="en-US" altLang="ja-JP" sz="2400" dirty="0" smtClean="0"/>
              <a:t>NO</a:t>
            </a:r>
            <a:r>
              <a:rPr lang="ja-JP" altLang="en-US" sz="2400" dirty="0" smtClean="0"/>
              <a:t> か　　　　　　　　　　答（　　　　） </a:t>
            </a:r>
            <a:r>
              <a:rPr lang="ja-JP" altLang="en-US" dirty="0" smtClean="0"/>
              <a:t>　　　　　　　　　　　　　　</a:t>
            </a:r>
            <a:r>
              <a:rPr lang="ja-JP" altLang="en-US" dirty="0"/>
              <a:t>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31467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553916"/>
            <a:ext cx="10515600" cy="5623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17</a:t>
            </a:r>
            <a:r>
              <a:rPr kumimoji="1" lang="ja-JP" altLang="en-US" dirty="0" err="1" smtClean="0"/>
              <a:t>．</a:t>
            </a:r>
            <a:r>
              <a:rPr kumimoji="1" lang="ja-JP" altLang="en-US" dirty="0" smtClean="0"/>
              <a:t>在宅</a:t>
            </a:r>
            <a:r>
              <a:rPr lang="ja-JP" altLang="en-US" dirty="0" smtClean="0"/>
              <a:t>酸素や電動式痰吸引器を使用する療養者は、災害時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もより福祉避難所への非難が適切である。なぜか？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　　 答</a:t>
            </a:r>
            <a:r>
              <a:rPr lang="ja-JP" altLang="en-US" dirty="0"/>
              <a:t>（　　　　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18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人工呼吸器を使用していることをあらかじめ電力会社に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連絡しておくのはなぜか？                     答（　　　　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/>
              <a:t>19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災害時、停電で生命に直結する医療機器とは？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　　</a:t>
            </a:r>
            <a:r>
              <a:rPr lang="ja-JP" altLang="en-US" dirty="0"/>
              <a:t> </a:t>
            </a:r>
            <a:r>
              <a:rPr lang="ja-JP" altLang="en-US" dirty="0" smtClean="0"/>
              <a:t>答（　　　　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20</a:t>
            </a:r>
            <a:r>
              <a:rPr lang="ja-JP" altLang="en-US" dirty="0" err="1" smtClean="0"/>
              <a:t>．</a:t>
            </a:r>
            <a:r>
              <a:rPr lang="ja-JP" altLang="en-US" dirty="0" smtClean="0"/>
              <a:t>災害時、停電で生命には直結しないが、病状に影響する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医療機器や介護用具とは？                     答（　　　　）                             　　　　　　　　　　　　　　　　　             　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0464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905" y="255943"/>
            <a:ext cx="10515600" cy="1032852"/>
          </a:xfrm>
        </p:spPr>
        <p:txBody>
          <a:bodyPr/>
          <a:lstStyle/>
          <a:p>
            <a:pPr algn="ctr"/>
            <a:r>
              <a:rPr lang="ja-JP" altLang="en-US" b="1" dirty="0" smtClean="0">
                <a:solidFill>
                  <a:srgbClr val="00B0F0"/>
                </a:solidFill>
                <a:latin typeface="+mn-ea"/>
                <a:ea typeface="+mn-ea"/>
              </a:rPr>
              <a:t>～</a:t>
            </a:r>
            <a:r>
              <a:rPr lang="ja-JP" altLang="en-US" b="1" dirty="0">
                <a:solidFill>
                  <a:srgbClr val="00B0F0"/>
                </a:solidFill>
                <a:latin typeface="+mn-ea"/>
                <a:ea typeface="+mn-ea"/>
              </a:rPr>
              <a:t>学習</a:t>
            </a:r>
            <a:r>
              <a:rPr lang="ja-JP" altLang="en-US" b="1" dirty="0" smtClean="0">
                <a:solidFill>
                  <a:srgbClr val="00B0F0"/>
                </a:solidFill>
                <a:latin typeface="+mn-ea"/>
                <a:ea typeface="+mn-ea"/>
              </a:rPr>
              <a:t>のポイント～</a:t>
            </a:r>
            <a:endParaRPr kumimoji="1" lang="ja-JP" altLang="en-US" b="1" dirty="0">
              <a:solidFill>
                <a:srgbClr val="00B0F0"/>
              </a:solidFill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00753" y="1460309"/>
            <a:ext cx="10412104" cy="4880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3600" dirty="0" smtClean="0"/>
              <a:t>◎在宅療養でのリスクは、医療ケアに関する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ことだけではない。生活全体のリスクを考える。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◎近年は</a:t>
            </a:r>
            <a:r>
              <a:rPr lang="ja-JP" altLang="en-US" sz="3600" b="1" dirty="0" smtClean="0">
                <a:solidFill>
                  <a:srgbClr val="7030A0"/>
                </a:solidFill>
              </a:rPr>
              <a:t>消費者詐欺</a:t>
            </a:r>
            <a:r>
              <a:rPr lang="ja-JP" altLang="en-US" sz="3600" dirty="0" smtClean="0"/>
              <a:t>に関するリスクもある。</a:t>
            </a:r>
            <a:endParaRPr lang="en-US" altLang="ja-JP" sz="3600" dirty="0"/>
          </a:p>
          <a:p>
            <a:pPr marL="0" indent="0">
              <a:buNone/>
            </a:pPr>
            <a:r>
              <a:rPr lang="ja-JP" altLang="en-US" sz="3600" dirty="0" smtClean="0"/>
              <a:t>◎トラブル時、いつも医療者が駆けつけるわけ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ではない。誰がどう対処するか明確にする。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FF33CC"/>
                </a:solidFill>
              </a:rPr>
              <a:t>　　　</a:t>
            </a:r>
            <a:r>
              <a:rPr lang="ja-JP" altLang="en-US" sz="3600" dirty="0" smtClean="0"/>
              <a:t>どの</a:t>
            </a:r>
            <a:r>
              <a:rPr lang="ja-JP" altLang="en-US" sz="3600" b="1" dirty="0" smtClean="0">
                <a:solidFill>
                  <a:srgbClr val="FF33CC"/>
                </a:solidFill>
              </a:rPr>
              <a:t>サービス</a:t>
            </a:r>
            <a:r>
              <a:rPr lang="ja-JP" altLang="en-US" sz="3600" dirty="0" smtClean="0"/>
              <a:t>に連絡し</a:t>
            </a:r>
            <a:r>
              <a:rPr lang="ja-JP" altLang="en-US" sz="3600" dirty="0" smtClean="0">
                <a:solidFill>
                  <a:srgbClr val="FF33CC"/>
                </a:solidFill>
              </a:rPr>
              <a:t>、</a:t>
            </a:r>
            <a:endParaRPr lang="en-US" altLang="ja-JP" sz="3600" dirty="0" smtClean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ja-JP" altLang="en-US" sz="3600" b="1" dirty="0">
                <a:solidFill>
                  <a:srgbClr val="FF33CC"/>
                </a:solidFill>
              </a:rPr>
              <a:t>　</a:t>
            </a:r>
            <a:r>
              <a:rPr lang="ja-JP" altLang="en-US" sz="3600" b="1" dirty="0" smtClean="0">
                <a:solidFill>
                  <a:srgbClr val="FF33CC"/>
                </a:solidFill>
              </a:rPr>
              <a:t>　　　　</a:t>
            </a:r>
            <a:r>
              <a:rPr lang="ja-JP" altLang="en-US" sz="3600" dirty="0" smtClean="0"/>
              <a:t>どう</a:t>
            </a:r>
            <a:r>
              <a:rPr lang="ja-JP" altLang="en-US" sz="3600" b="1" dirty="0" smtClean="0">
                <a:solidFill>
                  <a:srgbClr val="FF33CC"/>
                </a:solidFill>
              </a:rPr>
              <a:t>対処</a:t>
            </a:r>
            <a:r>
              <a:rPr lang="ja-JP" altLang="en-US" sz="3600" dirty="0" smtClean="0"/>
              <a:t>してもらうか</a:t>
            </a:r>
            <a:r>
              <a:rPr lang="en-US" altLang="ja-JP" sz="3600" dirty="0" smtClean="0"/>
              <a:t>?!</a:t>
            </a:r>
          </a:p>
          <a:p>
            <a:pPr marL="0" indent="0">
              <a:buNone/>
            </a:pPr>
            <a:r>
              <a:rPr lang="ja-JP" altLang="en-US" sz="3600" dirty="0" smtClean="0">
                <a:solidFill>
                  <a:srgbClr val="00B0F0"/>
                </a:solidFill>
              </a:rPr>
              <a:t>　　　</a:t>
            </a:r>
            <a:r>
              <a:rPr lang="ja-JP" altLang="en-US" sz="3600" b="1" dirty="0" smtClean="0">
                <a:solidFill>
                  <a:srgbClr val="00FF00"/>
                </a:solidFill>
              </a:rPr>
              <a:t>地域の社会資源</a:t>
            </a:r>
            <a:r>
              <a:rPr lang="ja-JP" altLang="en-US" sz="3600" dirty="0" smtClean="0"/>
              <a:t>をうまく活用する。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右中かっこ 3"/>
          <p:cNvSpPr/>
          <p:nvPr/>
        </p:nvSpPr>
        <p:spPr>
          <a:xfrm>
            <a:off x="10126639" y="1064526"/>
            <a:ext cx="464024" cy="241565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曲折矢印 6"/>
          <p:cNvSpPr/>
          <p:nvPr/>
        </p:nvSpPr>
        <p:spPr>
          <a:xfrm rot="10800000">
            <a:off x="9266826" y="2402002"/>
            <a:ext cx="2019872" cy="3138983"/>
          </a:xfrm>
          <a:prstGeom prst="bentArrow">
            <a:avLst>
              <a:gd name="adj1" fmla="val 14865"/>
              <a:gd name="adj2" fmla="val 25000"/>
              <a:gd name="adj3" fmla="val 25000"/>
              <a:gd name="adj4" fmla="val 22538"/>
            </a:avLst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86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福岡水巻看護助産学校\Desktop\イラスト集\医療用\医療用 7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2205" y="695869"/>
            <a:ext cx="1971675" cy="2705100"/>
          </a:xfrm>
          <a:prstGeom prst="rect">
            <a:avLst/>
          </a:prstGeom>
          <a:noFill/>
        </p:spPr>
      </p:pic>
      <p:sp>
        <p:nvSpPr>
          <p:cNvPr id="5" name="正方形/長方形 4"/>
          <p:cNvSpPr/>
          <p:nvPr/>
        </p:nvSpPr>
        <p:spPr>
          <a:xfrm>
            <a:off x="1143509" y="695869"/>
            <a:ext cx="6754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b="1" dirty="0" smtClean="0">
                <a:solidFill>
                  <a:srgbClr val="00FF00"/>
                </a:solidFill>
              </a:rPr>
              <a:t>起こらないよう準備するが、</a:t>
            </a:r>
            <a:endParaRPr lang="en-US" altLang="ja-JP" sz="3600" b="1" dirty="0" smtClean="0">
              <a:solidFill>
                <a:srgbClr val="00FF00"/>
              </a:solidFill>
            </a:endParaRPr>
          </a:p>
          <a:p>
            <a:r>
              <a:rPr lang="ja-JP" altLang="en-US" sz="3600" b="1" dirty="0">
                <a:solidFill>
                  <a:srgbClr val="00FF00"/>
                </a:solidFill>
              </a:rPr>
              <a:t>　</a:t>
            </a:r>
            <a:r>
              <a:rPr lang="ja-JP" altLang="en-US" sz="3600" b="1" dirty="0" smtClean="0">
                <a:solidFill>
                  <a:srgbClr val="00FF00"/>
                </a:solidFill>
              </a:rPr>
              <a:t>　リスクはなくならない！</a:t>
            </a:r>
            <a:endParaRPr lang="ja-JP" altLang="en-US" sz="3600" b="1" dirty="0">
              <a:solidFill>
                <a:srgbClr val="00FF00"/>
              </a:solidFill>
            </a:endParaRPr>
          </a:p>
        </p:txBody>
      </p:sp>
      <p:sp>
        <p:nvSpPr>
          <p:cNvPr id="8" name="角丸四角形吹き出し 7"/>
          <p:cNvSpPr/>
          <p:nvPr/>
        </p:nvSpPr>
        <p:spPr>
          <a:xfrm>
            <a:off x="3911629" y="2048419"/>
            <a:ext cx="5800576" cy="4209506"/>
          </a:xfrm>
          <a:prstGeom prst="wedgeRoundRectCallout">
            <a:avLst>
              <a:gd name="adj1" fmla="val -57321"/>
              <a:gd name="adj2" fmla="val 3237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　 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器械は壊れる。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　 チューブは抜ける。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kumimoji="1" lang="ja-JP" altLang="en-US" sz="3200" dirty="0" smtClean="0">
                <a:solidFill>
                  <a:schemeClr val="tx1"/>
                </a:solidFill>
              </a:rPr>
              <a:t>　 薬は忘れる、間違える！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endParaRPr lang="en-US" altLang="ja-JP" sz="3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事件・事故、災害対処も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準備が大事！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52" y="4114800"/>
            <a:ext cx="26765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1227</Words>
  <Application>Microsoft Office PowerPoint</Application>
  <PresentationFormat>ワイド画面</PresentationFormat>
  <Paragraphs>94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在宅看護論実習～自宅実習中のZoom学習  　＜在宅療養中のリスクマネジメント＞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～学習のポイント～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課題学習１　介護負担の軽減への支援</dc:title>
  <dc:creator>pc102</dc:creator>
  <cp:lastModifiedBy>PC63</cp:lastModifiedBy>
  <cp:revision>42</cp:revision>
  <dcterms:created xsi:type="dcterms:W3CDTF">2020-05-14T06:59:39Z</dcterms:created>
  <dcterms:modified xsi:type="dcterms:W3CDTF">2022-01-31T01:18:48Z</dcterms:modified>
</cp:coreProperties>
</file>